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605D-A462-4E79-878B-C8DB0AB298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A2EA-8464-4661-B4A1-22623E35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Региональная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система мониторинга энергообмена городского ландшафта с атмосферой г. Томск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Тельминов А.Е.</a:t>
            </a:r>
            <a:r>
              <a:rPr lang="ru-RU" sz="1600" b="1" i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Варенцов М.И.</a:t>
            </a:r>
            <a:r>
              <a:rPr lang="ru-RU" sz="1600" b="1" i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Кобзев А.А.</a:t>
            </a:r>
            <a:r>
              <a:rPr lang="ru-RU" sz="1600" b="1" i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Капустин С.Н.</a:t>
            </a:r>
            <a:r>
              <a:rPr lang="ru-RU" sz="1600" b="1" i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556" y="6304002"/>
            <a:ext cx="5286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Институт мониторинга климатических и экологических систем СО РАН, Томск</a:t>
            </a:r>
          </a:p>
          <a:p>
            <a:pPr algn="just"/>
            <a:r>
              <a:rPr lang="ru-RU" sz="10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Институт физики атмосферы им. А.М. Обухова РАН, Москва</a:t>
            </a:r>
          </a:p>
          <a:p>
            <a:pPr algn="just"/>
            <a:r>
              <a:rPr lang="ru-RU" sz="10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Московский государственный университет имени М.В. Ломоносова, Москва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285884" cy="1214446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055" y="142852"/>
            <a:ext cx="13302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Выводы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1571612"/>
            <a:ext cx="792958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Рассмотрен опыт создания региональной системы мониторинга для исследования турбулентного энергообмена атмосферы с подстилающей поверхностью.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Разработана технология построения наблюдательной сети на базе ультразвуковых автоматических метеостанций АМК-04 отечественного производства.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основе разработанной технологии в г. Томск развернута сеть измерений характеристик взаимодействия атмосферы с поверхностью TomskFluxNet, включающая две городские и две фоновые точки измерений.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Получены первые экспериментальные результаты  анализ результатов наблюдений за отдельные месяцы показал наличие ярко выраженных различий турбулентных потоков явного тепла и импульса - ключевых характеристик взаимодействия атмосферы с поверхностью - между различными городскими и фоновыми ландшафтами.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6" y="5770923"/>
            <a:ext cx="8358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Финансирование. Исследование выполнено за счёт гранта Российского научного фонда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№ 24-27-00300).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203200"/>
            <a:ext cx="8229600" cy="65403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Аппаратная часть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AMK-04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00430" y="1357298"/>
          <a:ext cx="5400260" cy="4494694"/>
        </p:xfrm>
        <a:graphic>
          <a:graphicData uri="http://schemas.openxmlformats.org/drawingml/2006/table">
            <a:tbl>
              <a:tblPr/>
              <a:tblGrid>
                <a:gridCol w="1562652"/>
                <a:gridCol w="1565413"/>
                <a:gridCol w="2272195"/>
              </a:tblGrid>
              <a:tr h="406400">
                <a:tc>
                  <a:txBody>
                    <a:bodyPr/>
                    <a:lstStyle/>
                    <a:p>
                      <a:pPr indent="16002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5209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Измеряемая величина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2860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5209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(обозначение)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635" marR="59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5209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Диапазон измерения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635" marR="5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 hangingPunct="0">
                        <a:spcBef>
                          <a:spcPts val="1200"/>
                        </a:spcBef>
                        <a:spcAft>
                          <a:spcPts val="400"/>
                        </a:spcAft>
                        <a:tabLst>
                          <a:tab pos="25209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 допускаемой погрешности измерения</a:t>
                      </a:r>
                      <a:endParaRPr lang="ru-RU" sz="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635" marR="5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Температура воздуха (Т) </a:t>
                      </a:r>
                    </a:p>
                  </a:txBody>
                  <a:tcPr marL="59635" marR="59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минус 50 до +50°С 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0,3°C при Т&lt; (+ 30°С)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Gungsuh"/>
                          <a:cs typeface="Arial" pitchFamily="34" charset="0"/>
                        </a:rPr>
                        <a:t>± 0,5°С при Т≥ (+ 30°С)</a:t>
                      </a:r>
                      <a:endParaRPr lang="ru-RU" sz="1000" b="1" kern="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Скорость горизонтального ветра (V)</a:t>
                      </a:r>
                    </a:p>
                  </a:txBody>
                  <a:tcPr marL="59635" marR="5963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0,2 до 40 м/с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±(0,1+0,1V),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диапазоне от 0,2 до 0,5 м/с;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±(0,2+0,05V) м/с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диапазоне от 0,5 до 40м/с; </a:t>
                      </a:r>
                    </a:p>
                  </a:txBody>
                  <a:tcPr marL="59635" marR="5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Скорость вертикального ветра (W) </a:t>
                      </a:r>
                    </a:p>
                  </a:txBody>
                  <a:tcPr marL="59635" marR="5963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минус 15 до 15 м/с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(0,2 + 0,02W) м/с,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где W – числовое значение измеренной скорости вертикального ветра в м/с</a:t>
                      </a:r>
                    </a:p>
                  </a:txBody>
                  <a:tcPr marL="59635" marR="5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горизонтального ветра (D) </a:t>
                      </a:r>
                    </a:p>
                  </a:txBody>
                  <a:tcPr marL="59635" marR="59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0 до 360 градусов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 градуса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Относительная влажность воздуха (r)**</a:t>
                      </a:r>
                    </a:p>
                  </a:txBody>
                  <a:tcPr marL="59635" marR="59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15  до 100%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5 %</a:t>
                      </a:r>
                      <a:r>
                        <a:rPr lang="ru-RU" sz="1000" b="1" kern="1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ru-RU" sz="1000" b="1" kern="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Атмосферное давление (P)</a:t>
                      </a:r>
                    </a:p>
                  </a:txBody>
                  <a:tcPr marL="59635" marR="59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693 до 1067гПа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(от 520 до 800 мм рт. ст.)</a:t>
                      </a:r>
                    </a:p>
                  </a:txBody>
                  <a:tcPr marL="59635" marR="5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1 гПа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(±0,8 мм рт. ст.)</a:t>
                      </a:r>
                    </a:p>
                  </a:txBody>
                  <a:tcPr marL="59635" marR="59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3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kern="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24180" indent="-269875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	Предел основной погрешности измерения.</a:t>
                      </a:r>
                    </a:p>
                    <a:p>
                      <a:pPr marL="424180" indent="-269875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	При температурах ниже минус 40</a:t>
                      </a:r>
                      <a:r>
                        <a:rPr lang="ru-RU" sz="1000" kern="100" baseline="30000" dirty="0">
                          <a:solidFill>
                            <a:schemeClr val="bg1"/>
                          </a:solidFill>
                          <a:latin typeface="Arial" pitchFamily="34" charset="0"/>
                          <a:ea typeface="Symbol"/>
                          <a:cs typeface="Arial" pitchFamily="34" charset="0"/>
                        </a:rPr>
                        <a:t>о</a:t>
                      </a:r>
                      <a:r>
                        <a:rPr lang="ru-RU" sz="10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погрешность измерения относительной влажности воздуха не нормируется. Предел дополнительной допускаемой погрешности измерения относительной влажности воздуха не более 2% /10</a:t>
                      </a:r>
                      <a:r>
                        <a:rPr lang="ru-RU" sz="1000" kern="100" baseline="300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  <a:r>
                        <a:rPr lang="ru-RU" sz="10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С. </a:t>
                      </a:r>
                    </a:p>
                  </a:txBody>
                  <a:tcPr marL="59635" marR="596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kern="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5" marR="596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58000"/>
            <a:ext cx="270185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43514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000372"/>
            <a:ext cx="103917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642942" cy="6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eraser\Pictures\qr_amk-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991889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Аппаратная часть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КСД</a:t>
            </a:r>
            <a:endParaRPr lang="ru-RU" sz="22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57158" y="1071546"/>
            <a:ext cx="7786742" cy="5357850"/>
            <a:chOff x="357158" y="1071546"/>
            <a:chExt cx="7786742" cy="535785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546" y="1071546"/>
              <a:ext cx="2180648" cy="216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Группа 20"/>
            <p:cNvGrpSpPr/>
            <p:nvPr/>
          </p:nvGrpSpPr>
          <p:grpSpPr>
            <a:xfrm>
              <a:off x="357158" y="1714488"/>
              <a:ext cx="7786742" cy="2928958"/>
              <a:chOff x="357158" y="1714488"/>
              <a:chExt cx="7786742" cy="2928958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4414" y="1714488"/>
                <a:ext cx="620480" cy="1297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2130" y="1751422"/>
                <a:ext cx="1643074" cy="1205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2714612" y="3786190"/>
                <a:ext cx="1143008" cy="857256"/>
                <a:chOff x="4357686" y="4857760"/>
                <a:chExt cx="1022571" cy="596348"/>
              </a:xfrm>
            </p:grpSpPr>
            <p:pic>
              <p:nvPicPr>
                <p:cNvPr id="10" name="Рисунок 9" descr="C:\Users\eraser\Pictures\c.jp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57686" y="4857760"/>
                  <a:ext cx="1022571" cy="596348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4357686" y="4929198"/>
                  <a:ext cx="1000132" cy="256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4Meteo</a:t>
                  </a:r>
                  <a:endParaRPr lang="ru-RU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Стрелка вниз 11"/>
              <p:cNvSpPr/>
              <p:nvPr/>
            </p:nvSpPr>
            <p:spPr>
              <a:xfrm rot="10800000">
                <a:off x="2571736" y="2928934"/>
                <a:ext cx="1357322" cy="857256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право 12"/>
              <p:cNvSpPr/>
              <p:nvPr/>
            </p:nvSpPr>
            <p:spPr>
              <a:xfrm>
                <a:off x="1857356" y="1928802"/>
                <a:ext cx="857256" cy="92869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28794" y="2214554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USB</a:t>
                </a:r>
                <a:endParaRPr lang="ru-RU" dirty="0"/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>
                <a:off x="357158" y="1928802"/>
                <a:ext cx="857256" cy="92869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7158" y="2214554"/>
                <a:ext cx="763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RS485</a:t>
                </a:r>
                <a:endParaRPr lang="ru-RU" dirty="0"/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>
                <a:off x="3857620" y="1928802"/>
                <a:ext cx="1285884" cy="92869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29058" y="2214554"/>
                <a:ext cx="981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Eth, USB</a:t>
                </a:r>
                <a:endParaRPr lang="ru-RU" dirty="0"/>
              </a:p>
            </p:txBody>
          </p:sp>
          <p:sp>
            <p:nvSpPr>
              <p:cNvPr id="19" name="Стрелка вправо 18"/>
              <p:cNvSpPr/>
              <p:nvPr/>
            </p:nvSpPr>
            <p:spPr>
              <a:xfrm>
                <a:off x="6858016" y="1857364"/>
                <a:ext cx="1285884" cy="92869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8016" y="2130974"/>
                <a:ext cx="1161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4G, TCP/IP</a:t>
                </a:r>
                <a:endParaRPr lang="ru-RU" dirty="0"/>
              </a:p>
            </p:txBody>
          </p:sp>
        </p:grp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642910" y="4490404"/>
              <a:ext cx="485775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524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52413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4Meteo развернуто на КСД </a:t>
              </a:r>
            </a:p>
            <a:p>
              <a:pPr marL="0" marR="0" lvl="0" indent="2524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52413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консольное приложение для работы на аппаратных платформах архитектуры </a:t>
              </a:r>
              <a:r>
                <a:rPr kumimoji="0" lang="ru-RU" sz="10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х86, х64, ARM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под </a:t>
              </a:r>
              <a:r>
                <a:rPr kumimoji="0" lang="ru-RU" sz="10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ОС Linux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</a:t>
              </a:r>
              <a:endPara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5241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252413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считывает первичные данные измерений ультразвуковых измерителей </a:t>
              </a:r>
              <a:endPara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5241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252413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автоматически вычисляет значения трех компонент скорости ветра, акустической температуры, скорости звука, давления и влажности в режиме реального времени;</a:t>
              </a:r>
              <a:endPara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5241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252413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автоматически вычисляет значения метеорологических параметров с усреднением</a:t>
              </a:r>
            </a:p>
            <a:p>
              <a:pPr marL="0" marR="0" lvl="0" indent="25241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252413" algn="l"/>
                </a:tabLst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автоматически сохраняет свои выходные данные на устройстве длительного хранения</a:t>
              </a:r>
              <a:r>
                <a:rPr kumimoji="0" lang="ru-RU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Рисунок 22" descr="C:\Users\eraser\Pictures\boxksd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3714752"/>
              <a:ext cx="164307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Информационное взаимодействие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85720" y="1071546"/>
            <a:ext cx="5786478" cy="642942"/>
            <a:chOff x="571472" y="1608546"/>
            <a:chExt cx="5786478" cy="64294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71472" y="1712229"/>
              <a:ext cx="1000132" cy="430887"/>
              <a:chOff x="1571604" y="1714488"/>
              <a:chExt cx="1000132" cy="430887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714480" y="1714488"/>
                <a:ext cx="7104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УАМС</a:t>
                </a:r>
              </a:p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AMK-04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634416" y="1671358"/>
              <a:ext cx="714380" cy="500066"/>
              <a:chOff x="2000232" y="1714488"/>
              <a:chExt cx="857256" cy="571504"/>
            </a:xfrm>
          </p:grpSpPr>
          <p:sp>
            <p:nvSpPr>
              <p:cNvPr id="8" name="Стрелка вправо 7"/>
              <p:cNvSpPr/>
              <p:nvPr/>
            </p:nvSpPr>
            <p:spPr>
              <a:xfrm>
                <a:off x="2000232" y="1714488"/>
                <a:ext cx="857256" cy="57150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00232" y="1857365"/>
                <a:ext cx="857256" cy="2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RS-485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474684" y="1714488"/>
              <a:ext cx="1000132" cy="430887"/>
              <a:chOff x="1571604" y="1714488"/>
              <a:chExt cx="1000132" cy="430887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14480" y="1714488"/>
                <a:ext cx="8210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Система </a:t>
                </a:r>
              </a:p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связи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40048" y="1608546"/>
              <a:ext cx="1000132" cy="642942"/>
              <a:chOff x="3500430" y="1571612"/>
              <a:chExt cx="1000132" cy="64294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500430" y="1714488"/>
                <a:ext cx="8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USB, Wi-Fi</a:t>
                </a:r>
              </a:p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Ethernet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>
                <a:off x="3500430" y="1571612"/>
                <a:ext cx="1000132" cy="6429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385730" y="1705862"/>
              <a:ext cx="1000132" cy="430887"/>
              <a:chOff x="1571604" y="1714488"/>
              <a:chExt cx="1000132" cy="430887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14480" y="1714488"/>
                <a:ext cx="6703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КСД</a:t>
                </a:r>
              </a:p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4Meteo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446217" y="1608546"/>
              <a:ext cx="911733" cy="642942"/>
              <a:chOff x="3417645" y="1571612"/>
              <a:chExt cx="911733" cy="64294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417645" y="1705862"/>
                <a:ext cx="8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TCP/IP</a:t>
                </a:r>
              </a:p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rsync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Стрелка вправо 23"/>
              <p:cNvSpPr/>
              <p:nvPr/>
            </p:nvSpPr>
            <p:spPr>
              <a:xfrm>
                <a:off x="3500430" y="1571612"/>
                <a:ext cx="828948" cy="6429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1" name="Рисунок 30" descr="C:\Users\eraser\Pictures\eart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00108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285720" y="1928802"/>
            <a:ext cx="5786478" cy="642942"/>
            <a:chOff x="571472" y="1608546"/>
            <a:chExt cx="5786478" cy="642942"/>
          </a:xfrm>
        </p:grpSpPr>
        <p:grpSp>
          <p:nvGrpSpPr>
            <p:cNvPr id="33" name="Группа 6"/>
            <p:cNvGrpSpPr/>
            <p:nvPr/>
          </p:nvGrpSpPr>
          <p:grpSpPr>
            <a:xfrm>
              <a:off x="571472" y="1712229"/>
              <a:ext cx="1000132" cy="430887"/>
              <a:chOff x="1571604" y="1714488"/>
              <a:chExt cx="1000132" cy="430887"/>
            </a:xfrm>
          </p:grpSpPr>
          <p:sp>
            <p:nvSpPr>
              <p:cNvPr id="49" name="Скругленный прямоугольник 4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5"/>
              <p:cNvSpPr txBox="1"/>
              <p:nvPr/>
            </p:nvSpPr>
            <p:spPr>
              <a:xfrm>
                <a:off x="1714480" y="1714488"/>
                <a:ext cx="7104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УАМС</a:t>
                </a:r>
              </a:p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AMK-04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" name="Группа 9"/>
            <p:cNvGrpSpPr/>
            <p:nvPr/>
          </p:nvGrpSpPr>
          <p:grpSpPr>
            <a:xfrm>
              <a:off x="1634416" y="1671358"/>
              <a:ext cx="714380" cy="500066"/>
              <a:chOff x="2000232" y="1714488"/>
              <a:chExt cx="857256" cy="571504"/>
            </a:xfrm>
          </p:grpSpPr>
          <p:sp>
            <p:nvSpPr>
              <p:cNvPr id="47" name="Стрелка вправо 7"/>
              <p:cNvSpPr/>
              <p:nvPr/>
            </p:nvSpPr>
            <p:spPr>
              <a:xfrm>
                <a:off x="2000232" y="1714488"/>
                <a:ext cx="857256" cy="57150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00232" y="1857365"/>
                <a:ext cx="857256" cy="2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RS-485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Группа 10"/>
            <p:cNvGrpSpPr/>
            <p:nvPr/>
          </p:nvGrpSpPr>
          <p:grpSpPr>
            <a:xfrm>
              <a:off x="4474684" y="1714488"/>
              <a:ext cx="1000132" cy="430887"/>
              <a:chOff x="1571604" y="1714488"/>
              <a:chExt cx="1000132" cy="430887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14480" y="1714488"/>
                <a:ext cx="8210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Система </a:t>
                </a:r>
              </a:p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связи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Группа 17"/>
            <p:cNvGrpSpPr/>
            <p:nvPr/>
          </p:nvGrpSpPr>
          <p:grpSpPr>
            <a:xfrm>
              <a:off x="3440048" y="1608546"/>
              <a:ext cx="1000132" cy="642942"/>
              <a:chOff x="3500430" y="1571612"/>
              <a:chExt cx="1000132" cy="64294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500430" y="1714488"/>
                <a:ext cx="8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USB, Wi-Fi</a:t>
                </a:r>
              </a:p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Ethernet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Стрелка вправо 43"/>
              <p:cNvSpPr/>
              <p:nvPr/>
            </p:nvSpPr>
            <p:spPr>
              <a:xfrm>
                <a:off x="3500430" y="1571612"/>
                <a:ext cx="1000132" cy="6429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18"/>
            <p:cNvGrpSpPr/>
            <p:nvPr/>
          </p:nvGrpSpPr>
          <p:grpSpPr>
            <a:xfrm>
              <a:off x="2385730" y="1705862"/>
              <a:ext cx="1000132" cy="430887"/>
              <a:chOff x="1571604" y="1714488"/>
              <a:chExt cx="1000132" cy="430887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14480" y="1714488"/>
                <a:ext cx="6703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КСД</a:t>
                </a:r>
              </a:p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4Meteo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Группа 21"/>
            <p:cNvGrpSpPr/>
            <p:nvPr/>
          </p:nvGrpSpPr>
          <p:grpSpPr>
            <a:xfrm>
              <a:off x="5446217" y="1608546"/>
              <a:ext cx="911733" cy="642942"/>
              <a:chOff x="3417645" y="1571612"/>
              <a:chExt cx="911733" cy="64294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417645" y="1705862"/>
                <a:ext cx="8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TCP/IP</a:t>
                </a:r>
              </a:p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rsync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Стрелка вправо 39"/>
              <p:cNvSpPr/>
              <p:nvPr/>
            </p:nvSpPr>
            <p:spPr>
              <a:xfrm>
                <a:off x="3500430" y="1571612"/>
                <a:ext cx="828948" cy="6429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285720" y="2714620"/>
            <a:ext cx="5786478" cy="642942"/>
            <a:chOff x="571472" y="1608546"/>
            <a:chExt cx="5786478" cy="642942"/>
          </a:xfrm>
        </p:grpSpPr>
        <p:grpSp>
          <p:nvGrpSpPr>
            <p:cNvPr id="52" name="Группа 6"/>
            <p:cNvGrpSpPr/>
            <p:nvPr/>
          </p:nvGrpSpPr>
          <p:grpSpPr>
            <a:xfrm>
              <a:off x="571472" y="1712229"/>
              <a:ext cx="1000132" cy="430887"/>
              <a:chOff x="1571604" y="1714488"/>
              <a:chExt cx="1000132" cy="430887"/>
            </a:xfrm>
          </p:grpSpPr>
          <p:sp>
            <p:nvSpPr>
              <p:cNvPr id="68" name="Скругленный прямоугольник 4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5"/>
              <p:cNvSpPr txBox="1"/>
              <p:nvPr/>
            </p:nvSpPr>
            <p:spPr>
              <a:xfrm>
                <a:off x="1714480" y="1714488"/>
                <a:ext cx="7104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УАМС</a:t>
                </a:r>
              </a:p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AMK-04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3" name="Группа 9"/>
            <p:cNvGrpSpPr/>
            <p:nvPr/>
          </p:nvGrpSpPr>
          <p:grpSpPr>
            <a:xfrm>
              <a:off x="1634416" y="1671358"/>
              <a:ext cx="714380" cy="500066"/>
              <a:chOff x="2000232" y="1714488"/>
              <a:chExt cx="857256" cy="571504"/>
            </a:xfrm>
          </p:grpSpPr>
          <p:sp>
            <p:nvSpPr>
              <p:cNvPr id="66" name="Стрелка вправо 7"/>
              <p:cNvSpPr/>
              <p:nvPr/>
            </p:nvSpPr>
            <p:spPr>
              <a:xfrm>
                <a:off x="2000232" y="1714488"/>
                <a:ext cx="857256" cy="57150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000232" y="1857365"/>
                <a:ext cx="857256" cy="2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RS-485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4" name="Группа 10"/>
            <p:cNvGrpSpPr/>
            <p:nvPr/>
          </p:nvGrpSpPr>
          <p:grpSpPr>
            <a:xfrm>
              <a:off x="4474684" y="1714488"/>
              <a:ext cx="1000132" cy="430887"/>
              <a:chOff x="1571604" y="1714488"/>
              <a:chExt cx="1000132" cy="430887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14480" y="1714488"/>
                <a:ext cx="8210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Система </a:t>
                </a:r>
              </a:p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связи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5" name="Группа 17"/>
            <p:cNvGrpSpPr/>
            <p:nvPr/>
          </p:nvGrpSpPr>
          <p:grpSpPr>
            <a:xfrm>
              <a:off x="3440048" y="1608546"/>
              <a:ext cx="1000132" cy="642942"/>
              <a:chOff x="3500430" y="1571612"/>
              <a:chExt cx="1000132" cy="642942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500430" y="1714488"/>
                <a:ext cx="8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USB, Wi-Fi</a:t>
                </a:r>
              </a:p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Ethernet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Стрелка вправо 62"/>
              <p:cNvSpPr/>
              <p:nvPr/>
            </p:nvSpPr>
            <p:spPr>
              <a:xfrm>
                <a:off x="3500430" y="1571612"/>
                <a:ext cx="1000132" cy="6429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18"/>
            <p:cNvGrpSpPr/>
            <p:nvPr/>
          </p:nvGrpSpPr>
          <p:grpSpPr>
            <a:xfrm>
              <a:off x="2385730" y="1705862"/>
              <a:ext cx="1000132" cy="430887"/>
              <a:chOff x="1571604" y="1714488"/>
              <a:chExt cx="1000132" cy="430887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1571604" y="1714488"/>
                <a:ext cx="1000132" cy="428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14480" y="1714488"/>
                <a:ext cx="6703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b="1" dirty="0" smtClean="0">
                    <a:latin typeface="Arial" pitchFamily="34" charset="0"/>
                    <a:cs typeface="Arial" pitchFamily="34" charset="0"/>
                  </a:rPr>
                  <a:t>КСД</a:t>
                </a:r>
              </a:p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4Meteo</a:t>
                </a:r>
                <a:endParaRPr lang="ru-RU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Группа 21"/>
            <p:cNvGrpSpPr/>
            <p:nvPr/>
          </p:nvGrpSpPr>
          <p:grpSpPr>
            <a:xfrm>
              <a:off x="5446217" y="1608546"/>
              <a:ext cx="911733" cy="642942"/>
              <a:chOff x="3417645" y="1571612"/>
              <a:chExt cx="911733" cy="64294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417645" y="1705862"/>
                <a:ext cx="8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TCP/IP</a:t>
                </a:r>
              </a:p>
              <a:p>
                <a:pPr algn="ctr"/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rsync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Стрелка вправо 58"/>
              <p:cNvSpPr/>
              <p:nvPr/>
            </p:nvSpPr>
            <p:spPr>
              <a:xfrm>
                <a:off x="3500430" y="1571612"/>
                <a:ext cx="828948" cy="6429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0" name="Стрелка углом 69"/>
          <p:cNvSpPr/>
          <p:nvPr/>
        </p:nvSpPr>
        <p:spPr>
          <a:xfrm rot="10800000">
            <a:off x="6143636" y="3571876"/>
            <a:ext cx="1785950" cy="1714512"/>
          </a:xfrm>
          <a:prstGeom prst="bentArrow">
            <a:avLst>
              <a:gd name="adj1" fmla="val 37075"/>
              <a:gd name="adj2" fmla="val 25000"/>
              <a:gd name="adj3" fmla="val 25000"/>
              <a:gd name="adj4" fmla="val 43750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4857752" y="4143380"/>
            <a:ext cx="1225913" cy="1431414"/>
            <a:chOff x="4857752" y="4143380"/>
            <a:chExt cx="1225913" cy="143141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857752" y="4143380"/>
              <a:ext cx="1225913" cy="1431414"/>
              <a:chOff x="1643042" y="2571744"/>
              <a:chExt cx="1298026" cy="500066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643042" y="2571744"/>
                <a:ext cx="1285884" cy="500066"/>
              </a:xfrm>
              <a:prstGeom prst="round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43042" y="2596701"/>
                <a:ext cx="1298026" cy="107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Сервер БД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2" name="Рисунок 7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4646101"/>
              <a:ext cx="785818" cy="785818"/>
            </a:xfrm>
            <a:prstGeom prst="rect">
              <a:avLst/>
            </a:prstGeom>
            <a:noFill/>
          </p:spPr>
        </p:pic>
      </p:grpSp>
      <p:sp>
        <p:nvSpPr>
          <p:cNvPr id="74" name="TextBox 73"/>
          <p:cNvSpPr txBox="1"/>
          <p:nvPr/>
        </p:nvSpPr>
        <p:spPr>
          <a:xfrm>
            <a:off x="6786578" y="450057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TCP/IP</a:t>
            </a:r>
          </a:p>
          <a:p>
            <a:pPr algn="ctr"/>
            <a:r>
              <a:rPr lang="en-US" dirty="0" smtClean="0"/>
              <a:t>rsync</a:t>
            </a:r>
            <a:endParaRPr lang="ru-RU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714480" y="4286256"/>
            <a:ext cx="1928826" cy="57150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071670" y="43576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MeteoFlow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rot="10800000">
            <a:off x="3714745" y="4286255"/>
            <a:ext cx="1071570" cy="571504"/>
          </a:xfrm>
          <a:prstGeom prst="rightArrow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571604" y="5786454"/>
            <a:ext cx="2143140" cy="642942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928794" y="5917188"/>
            <a:ext cx="149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TomskFluxNet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57620" y="43738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2357422" y="5072074"/>
            <a:ext cx="642942" cy="500066"/>
          </a:xfrm>
          <a:prstGeom prst="downArrow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 descr="C:\Users\eraser\Pictures\earth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643578"/>
            <a:ext cx="1062046" cy="9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Двойная стрелка влево/вправо 85"/>
          <p:cNvSpPr/>
          <p:nvPr/>
        </p:nvSpPr>
        <p:spPr>
          <a:xfrm>
            <a:off x="3786182" y="6000768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Клиент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MeteoFlow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56" y="73073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MeteoFlow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позволяет контролировать качество полученных данных после прохождения различных фильтров, а также осуществлять визуальный контроль исходных данных каждого обрабатываемого файла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286280" cy="27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714753"/>
            <a:ext cx="41510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1530384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 uw vw wt ut vt uu vv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uut vvt wwt utt vtt wtt uvt uwt vwt wuu wvv uuu vvv www ttt wuvw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 tau TKE Et L u*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D w t P r ro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v w t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xc: u v w t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rms: u v w t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Alfa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угол атаки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ермоанемометра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571612"/>
            <a:ext cx="435771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2643182"/>
            <a:ext cx="2071702" cy="3571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197434"/>
            <a:ext cx="1500198" cy="3571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3714752"/>
            <a:ext cx="4143404" cy="12858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Метрологическое обеспечение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Pictures\Испыталка\кам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24" y="1397209"/>
            <a:ext cx="2520280" cy="1298779"/>
          </a:xfrm>
          <a:prstGeom prst="rect">
            <a:avLst/>
          </a:prstGeom>
          <a:noFill/>
        </p:spPr>
      </p:pic>
      <p:pic>
        <p:nvPicPr>
          <p:cNvPr id="1027" name="Picture 3" descr="D:\Pictures\Испыталка\те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642" y="2477330"/>
            <a:ext cx="975662" cy="720000"/>
          </a:xfrm>
          <a:prstGeom prst="rect">
            <a:avLst/>
          </a:prstGeom>
          <a:noFill/>
        </p:spPr>
      </p:pic>
      <p:pic>
        <p:nvPicPr>
          <p:cNvPr id="1028" name="Picture 4" descr="D:\Pictures\Испыталка\20241114_094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24" y="3197410"/>
            <a:ext cx="2520280" cy="747606"/>
          </a:xfrm>
          <a:prstGeom prst="rect">
            <a:avLst/>
          </a:prstGeom>
          <a:noFill/>
        </p:spPr>
      </p:pic>
      <p:pic>
        <p:nvPicPr>
          <p:cNvPr id="1029" name="Picture 5" descr="D:\Pictures\Испыталка\20241114_094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24" y="2477330"/>
            <a:ext cx="1535355" cy="720000"/>
          </a:xfrm>
          <a:prstGeom prst="rect">
            <a:avLst/>
          </a:prstGeom>
          <a:noFill/>
        </p:spPr>
      </p:pic>
      <p:pic>
        <p:nvPicPr>
          <p:cNvPr id="1030" name="Picture 6" descr="D:\Pictures\Испыталка\р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24" y="3917489"/>
            <a:ext cx="2520280" cy="14557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98336" y="1397210"/>
            <a:ext cx="25786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Климатические камеры:</a:t>
            </a:r>
          </a:p>
          <a:p>
            <a:r>
              <a:rPr lang="ru-RU" dirty="0" smtClean="0"/>
              <a:t>КТК-800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Температура: -70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..+90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Влажность: 0..98%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Нестабильность 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по температуре </a:t>
            </a:r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0.5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по влажности: 2%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98336" y="2730516"/>
            <a:ext cx="337143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Эталоны:</a:t>
            </a:r>
          </a:p>
          <a:p>
            <a:r>
              <a:rPr lang="ru-RU" sz="800" b="1" u="sng" dirty="0" smtClean="0">
                <a:latin typeface="Arial" pitchFamily="34" charset="0"/>
                <a:cs typeface="Arial" pitchFamily="34" charset="0"/>
              </a:rPr>
              <a:t>Температура: 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МИТ-8 с платиновой термопарой ПТСВ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2-3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Диапазон: -200..+ 2000С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редел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абс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. погрешности : </a:t>
            </a:r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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0.0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8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Влажность:</a:t>
            </a:r>
          </a:p>
          <a:p>
            <a:r>
              <a:rPr lang="ru-RU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термогигрометр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ИВА-6Б2 с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преобразователем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ДВ2ТСМ-1Т-2П-Б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Диапазон: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Температура: 0..+60</a:t>
            </a:r>
            <a:r>
              <a:rPr lang="ru-RU" sz="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Влажность:  0..98%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Предел </a:t>
            </a:r>
            <a:r>
              <a:rPr lang="ru-RU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абс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погрешности: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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Давление :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БОП-1М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Диапазон 300..1100 гПа (225..825 мм </a:t>
            </a:r>
            <a:r>
              <a:rPr lang="ru-RU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рт.ст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Предел </a:t>
            </a:r>
            <a:r>
              <a:rPr lang="ru-RU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абс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погрешности: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10 Па (0.08 мм.рт.ст)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4640" y="1647494"/>
            <a:ext cx="13340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r>
              <a:rPr lang="en-US" dirty="0" smtClean="0"/>
              <a:t>X</a:t>
            </a:r>
            <a:r>
              <a:rPr lang="ru-RU" dirty="0" smtClean="0"/>
              <a:t>Т</a:t>
            </a:r>
            <a:r>
              <a:rPr lang="en-US" dirty="0" smtClean="0"/>
              <a:t>B-1000</a:t>
            </a:r>
            <a:endParaRPr lang="ru-RU" dirty="0" smtClean="0"/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Температура: -70..+150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Влажность: 0..98%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Нестабильность </a:t>
            </a:r>
          </a:p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по температуре </a:t>
            </a:r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</a:t>
            </a:r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0.5 </a:t>
            </a:r>
            <a:r>
              <a:rPr lang="ru-RU" sz="800" baseline="30000" dirty="0" smtClean="0"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С</a:t>
            </a:r>
            <a:endParaRPr lang="ru-RU" sz="8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ru-RU" sz="800" dirty="0" smtClean="0">
                <a:latin typeface="Arial" pitchFamily="34" charset="0"/>
                <a:cs typeface="Arial" pitchFamily="34" charset="0"/>
                <a:sym typeface="Symbol"/>
              </a:rPr>
              <a:t>по влажности: 2%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69225" y="3125402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стабилизации температуры </a:t>
            </a:r>
          </a:p>
          <a:p>
            <a:pPr algn="just"/>
            <a:r>
              <a:rPr lang="ru-RU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Применяются дополнительные боксы</a:t>
            </a: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8656" y="4349538"/>
            <a:ext cx="24978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эталоны проходят ежегодную поверку</a:t>
            </a:r>
            <a:endParaRPr lang="ru-RU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6439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8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Система мониторинга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TomskFluxNet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7357"/>
            <a:ext cx="8786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TomskFluxNet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- региональная система мониторинга метеорологических и турбулентных параметров атмосферы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6286520"/>
            <a:ext cx="23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https://tomskfluxnet.ru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Users\eraser\Pictures\goimc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14884"/>
            <a:ext cx="1505054" cy="12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eraser\Pictures\oblk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86322"/>
            <a:ext cx="617997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eraser\Pictures\bek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86124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eraser\Pictures\fav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714356"/>
            <a:ext cx="812800" cy="711200"/>
          </a:xfrm>
          <a:prstGeom prst="rect">
            <a:avLst/>
          </a:prstGeom>
          <a:noFill/>
        </p:spPr>
      </p:pic>
      <p:pic>
        <p:nvPicPr>
          <p:cNvPr id="17414" name="Picture 6" descr="C:\Users\eraser\Pictures\voronin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500174"/>
            <a:ext cx="703564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Описание точек мониторинга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79"/>
            <a:ext cx="2428891" cy="182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5714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800" b="1" u="sng" dirty="0" smtClean="0">
                <a:latin typeface="Arial" pitchFamily="34" charset="0"/>
                <a:cs typeface="Arial" pitchFamily="34" charset="0"/>
              </a:rPr>
              <a:t>Геофизическая обсерватория ИМКЭС СО РАН (ГО ИМКЭС)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Инфраструктура геофизической обсерватории располагается на территории института в Академгородке, в юго-восточной пригородной зоне Томска (56°28'31'' С.Ш. 85°3'16'' В.Д., высота над уровнем моря 167 м). На географической обсерватории располагаются несколько измерительных точек: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 Большой двухуровневый метеорологический комплекс (БДМК), состоящий из двух термоанемометров АМК-04,установленна метеомачте высотой 40 м. Один термоанемометр установлен высоте 30 м, совпадающей с высотой полога леса, второй термоанемометр установлен на высоте 40 м. Оба термоанемометра работают с частотой 80 Гц. Комплекс позволяет производить мониторинг над пологом подстилающей поверхности.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8" y="23594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800" b="1" u="sng" dirty="0" smtClean="0">
                <a:latin typeface="Arial" pitchFamily="34" charset="0"/>
                <a:cs typeface="Arial" pitchFamily="34" charset="0"/>
              </a:rPr>
              <a:t>ОГБУ Облкомприрода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Точка наблюдения расположена в "центре" г.Томск (56°28'2'' С.Ш. 84°57'27'' В.Д., высота над уровнем моря 112 м) в юго-западной части города, представляющей собой типичную урбанизированную территорию г.Томска. Максимальная высота застройки этой част города не превышает 5-8 этажей. В окрестности данной точки отсутствуют промышленные или теплоэнергетические объекты. К западу от точки наблюдения на расстоянии 600 м наблюдается понижение ландшафта вплоть до поймы р.Томь, к югу и востоку высота ландшафта не измена, к северу присутствует незначительное понижение ландшафта.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Здание ОГБУ Облкомприрода на крыше которого на метеомачте установлен метеокомплекс, является самым высоким строением в радиусе 800м. Высота метеомачты над плоскостью крыши составляет 12м. Высота расположения термоанемометра над уровнем земли 30м. </a:t>
            </a:r>
            <a:endParaRPr lang="ru-RU" sz="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9363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32518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857620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Базовый экспериментальный комплекс ИОА СО РАН (БЭК ИОА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БЭК ИОА расположен на расстоянии 3 км к востоку от ГО ИМКЭС (56°28'52'' С.Ш. 85°6'5'' В.Д., высота установки над уровнем моря 170м) и представляет собой ровную площадку размерами 480 на 250 метров, располагаемую с северо-запада на юго-восток по большему измерению. В качестве подстилающей поверхности выступает трава не более 40-50 см. БЭК ИОА удален от основной урбанизированной территории г.Томска: вокруг в радиусе 1 км отсутствуют жилые или промышленные объекты. На БЭК ИОА установлена мачта высотой 30 м на вершине, которой располагается термоанемометр АМК-04, работающий с частотой 80 Гц.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6286520"/>
            <a:ext cx="23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https://tomskfluxnet.ru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Первые результаты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D:\конф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424" y="1414686"/>
            <a:ext cx="2795294" cy="2160000"/>
          </a:xfrm>
          <a:prstGeom prst="rect">
            <a:avLst/>
          </a:prstGeom>
          <a:noFill/>
        </p:spPr>
      </p:pic>
      <p:pic>
        <p:nvPicPr>
          <p:cNvPr id="20486" name="Picture 6" descr="D:\конф\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14686"/>
            <a:ext cx="2795293" cy="2160000"/>
          </a:xfrm>
          <a:prstGeom prst="rect">
            <a:avLst/>
          </a:prstGeom>
          <a:noFill/>
        </p:spPr>
      </p:pic>
      <p:pic>
        <p:nvPicPr>
          <p:cNvPr id="14" name="Рисунок 13" descr="t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4028" y="3769330"/>
            <a:ext cx="2795294" cy="2160000"/>
          </a:xfrm>
          <a:prstGeom prst="rect">
            <a:avLst/>
          </a:prstGeom>
        </p:spPr>
      </p:pic>
      <p:pic>
        <p:nvPicPr>
          <p:cNvPr id="15" name="Рисунок 14" descr="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4028" y="1411876"/>
            <a:ext cx="2795294" cy="2160000"/>
          </a:xfrm>
          <a:prstGeom prst="rect">
            <a:avLst/>
          </a:prstGeom>
        </p:spPr>
      </p:pic>
      <p:pic>
        <p:nvPicPr>
          <p:cNvPr id="17" name="Рисунок 16" descr="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070" y="3769330"/>
            <a:ext cx="2795294" cy="2160000"/>
          </a:xfrm>
          <a:prstGeom prst="rect">
            <a:avLst/>
          </a:prstGeom>
        </p:spPr>
      </p:pic>
      <p:pic>
        <p:nvPicPr>
          <p:cNvPr id="18" name="Рисунок 17" descr="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769330"/>
            <a:ext cx="2795294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12353</TotalTime>
  <Words>1033</Words>
  <Application>Microsoft Office PowerPoint</Application>
  <PresentationFormat>Экран (4:3)</PresentationFormat>
  <Paragraphs>158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Региональная система мониторинга энергообмена городского ландшафта с атмосферой г. Томск   Тельминов А.Е.1, Варенцов М.И.2, Кобзев А.А.1,  Капустин С.Н.1 </vt:lpstr>
      <vt:lpstr>Аппаратная часть - AMK-04</vt:lpstr>
      <vt:lpstr>Аппаратная часть - КСД</vt:lpstr>
      <vt:lpstr>Информационное взаимодействие </vt:lpstr>
      <vt:lpstr>Клиент MeteoFlow</vt:lpstr>
      <vt:lpstr>Метрологическое обеспечение</vt:lpstr>
      <vt:lpstr>Система мониторинга TomskFluxNet</vt:lpstr>
      <vt:lpstr>Описание точек мониторинга</vt:lpstr>
      <vt:lpstr>Первые результаты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система мониторинга энергообмена городского ландшафта с атмосферой г. Томск   Тельминов А.Е.1, Варенцов М.И.2, Кобзев А.А.1,  Капустин С.Н.1</dc:title>
  <dc:creator>eraser</dc:creator>
  <cp:lastModifiedBy>Алексей Телминов</cp:lastModifiedBy>
  <cp:revision>211</cp:revision>
  <dcterms:created xsi:type="dcterms:W3CDTF">2024-11-06T01:48:22Z</dcterms:created>
  <dcterms:modified xsi:type="dcterms:W3CDTF">2024-11-15T04:09:15Z</dcterms:modified>
</cp:coreProperties>
</file>